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2" r:id="rId6"/>
    <p:sldId id="266" r:id="rId7"/>
    <p:sldId id="290" r:id="rId8"/>
    <p:sldId id="267" r:id="rId9"/>
    <p:sldId id="269" r:id="rId10"/>
    <p:sldId id="270" r:id="rId11"/>
    <p:sldId id="271" r:id="rId12"/>
    <p:sldId id="272" r:id="rId13"/>
    <p:sldId id="273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91" r:id="rId26"/>
    <p:sldId id="292" r:id="rId27"/>
    <p:sldId id="295" r:id="rId28"/>
    <p:sldId id="296" r:id="rId29"/>
    <p:sldId id="298" r:id="rId30"/>
    <p:sldId id="293" r:id="rId31"/>
    <p:sldId id="297" r:id="rId32"/>
    <p:sldId id="263" r:id="rId33"/>
    <p:sldId id="264" r:id="rId34"/>
    <p:sldId id="265" r:id="rId35"/>
    <p:sldId id="287" r:id="rId36"/>
    <p:sldId id="286" r:id="rId37"/>
    <p:sldId id="289" r:id="rId38"/>
    <p:sldId id="288" r:id="rId39"/>
    <p:sldId id="294" r:id="rId40"/>
    <p:sldId id="260" r:id="rId41"/>
    <p:sldId id="261" r:id="rId4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03"/>
    <p:restoredTop sz="84775"/>
  </p:normalViewPr>
  <p:slideViewPr>
    <p:cSldViewPr snapToGrid="0" snapToObjects="1">
      <p:cViewPr>
        <p:scale>
          <a:sx n="73" d="100"/>
          <a:sy n="73" d="100"/>
        </p:scale>
        <p:origin x="1888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4F05C7-FB81-AA44-B3F0-A396E14148CB}" type="datetimeFigureOut">
              <a:rPr kumimoji="1" lang="zh-CN" altLang="en-US" smtClean="0"/>
              <a:t>16/5/24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0EC96D-CD2C-A74C-932A-E071BF4743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456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注意：控制台窗口界面是功能要求的！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48797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这个是分析文本中单词的情况。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990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OS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X</a:t>
            </a:r>
            <a:r>
              <a:rPr kumimoji="1" lang="zh-CN" altLang="en-US" dirty="0" smtClean="0"/>
              <a:t>下的学习功能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8726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以考代学，就是抽取应该用来学习的新单词来作为测验用单词，生成题目。</a:t>
            </a:r>
          </a:p>
          <a:p>
            <a:r>
              <a:rPr kumimoji="1" lang="zh-CN" altLang="en-US" dirty="0" smtClean="0"/>
              <a:t>这是要求用户直接输入单词。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970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这个是让用户选择释义。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4771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这个是让用户选择单词。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0084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这个是让用户判断正误。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24690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以考代学结束后，会给用户一个报表。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76083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测验，和以考代学，用的是完全相同的用户界面，只不过抽取的单词不一样。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57635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同样，测验完毕也会给出报表。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48567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这个库，主要实现了一些控制台元件输出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5416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这里，我没有很理解“算法与实现分离”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69811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我对</a:t>
            </a:r>
            <a:r>
              <a:rPr kumimoji="1" lang="en-US" altLang="zh-CN" dirty="0" smtClean="0"/>
              <a:t>MVC</a:t>
            </a:r>
            <a:r>
              <a:rPr kumimoji="1" lang="zh-CN" altLang="en-US" dirty="0" smtClean="0"/>
              <a:t>理解还不是很深刻，这里只是尝试一下。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24828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这是我们感觉很重要的一些需求中没有提到的功能。</a:t>
            </a:r>
          </a:p>
          <a:p>
            <a:r>
              <a:rPr kumimoji="1" lang="zh-CN" altLang="en-US" dirty="0" smtClean="0"/>
              <a:t>欢迎页面，是在读取单词数据库的时候显示的，因为读取单词数据库比较慢。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70399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19777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前面三个平台都是</a:t>
            </a:r>
            <a:r>
              <a:rPr kumimoji="1" lang="en-US" altLang="zh-CN" dirty="0" smtClean="0"/>
              <a:t>x86</a:t>
            </a:r>
            <a:r>
              <a:rPr kumimoji="1" lang="zh-CN" altLang="en-US" dirty="0" smtClean="0"/>
              <a:t>的，我们来试一下</a:t>
            </a:r>
            <a:r>
              <a:rPr kumimoji="1" lang="en-US" altLang="zh-CN" dirty="0" smtClean="0"/>
              <a:t>arm</a:t>
            </a:r>
            <a:r>
              <a:rPr kumimoji="1" lang="zh-CN" altLang="en-US" dirty="0" smtClean="0"/>
              <a:t>上的情况，于是我登录到我的树莓派。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14804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编译命令都一样的，不过树莓派没有我的笔记本电脑的性能好，所以编译耗时更多。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89192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可以使用。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65880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这是我们感觉很重要的一些需求中没有提到的功能。</a:t>
            </a:r>
          </a:p>
          <a:p>
            <a:r>
              <a:rPr kumimoji="1" lang="zh-CN" altLang="en-US" dirty="0" smtClean="0"/>
              <a:t>欢迎页面，是在读取单词数据库的时候显示的，因为读取单词数据库比较慢。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0998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Google</a:t>
            </a:r>
            <a:r>
              <a:rPr kumimoji="1" lang="zh-CN" altLang="en-US" dirty="0" smtClean="0"/>
              <a:t>之后，也没有得到比较好的答案</a:t>
            </a:r>
            <a:r>
              <a:rPr kumimoji="1" lang="zh-CN" altLang="en-US" dirty="0" smtClean="0">
                <a:sym typeface="Wingdings"/>
              </a:rPr>
              <a:t>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3828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这个项目说大不大，说小不小，自然，也是需要源代码管理的。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由于要求纯文本文件作为单词库，需要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手写文本处理程序</a:t>
            </a:r>
            <a:r>
              <a:rPr kumimoji="1" lang="zh-CN" altLang="en-US" dirty="0" smtClean="0"/>
              <a:t>，增加了难度。</a:t>
            </a:r>
          </a:p>
          <a:p>
            <a:r>
              <a:rPr kumimoji="1" lang="zh-CN" altLang="en-US" dirty="0" smtClean="0"/>
              <a:t>由于</a:t>
            </a:r>
            <a:r>
              <a:rPr kumimoji="1" lang="en-US" altLang="zh-CN" dirty="0" smtClean="0"/>
              <a:t>Windows</a:t>
            </a:r>
            <a:r>
              <a:rPr kumimoji="1" lang="zh-CN" altLang="en-US" dirty="0" smtClean="0"/>
              <a:t>的命令行和类</a:t>
            </a:r>
            <a:r>
              <a:rPr kumimoji="1" lang="en-US" altLang="zh-CN" dirty="0" smtClean="0"/>
              <a:t>Unix</a:t>
            </a:r>
            <a:r>
              <a:rPr kumimoji="1" lang="zh-CN" altLang="en-US" dirty="0" smtClean="0"/>
              <a:t>系统大部分命令不一样，所以在编写</a:t>
            </a:r>
            <a:r>
              <a:rPr kumimoji="1" lang="en-US" altLang="zh-CN" dirty="0" err="1" smtClean="0"/>
              <a:t>makefile</a:t>
            </a:r>
            <a:r>
              <a:rPr kumimoji="1" lang="zh-CN" altLang="en-US" dirty="0" smtClean="0"/>
              <a:t>脚本的时候需要注意。比如</a:t>
            </a:r>
            <a:r>
              <a:rPr kumimoji="1" lang="en-US" altLang="zh-CN" dirty="0" smtClean="0"/>
              <a:t>Windows</a:t>
            </a:r>
            <a:r>
              <a:rPr kumimoji="1" lang="zh-CN" altLang="en-US" dirty="0" smtClean="0"/>
              <a:t>下的</a:t>
            </a:r>
            <a:r>
              <a:rPr kumimoji="1" lang="en-US" altLang="zh-CN" dirty="0" err="1" smtClean="0"/>
              <a:t>dir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Linux</a:t>
            </a:r>
            <a:r>
              <a:rPr kumimoji="1" lang="zh-CN" altLang="en-US" dirty="0" smtClean="0"/>
              <a:t>下的</a:t>
            </a:r>
            <a:r>
              <a:rPr kumimoji="1" lang="en-US" altLang="zh-CN" dirty="0" err="1" smtClean="0"/>
              <a:t>ls</a:t>
            </a:r>
            <a:r>
              <a:rPr kumimoji="1" lang="zh-CN" altLang="en-US" dirty="0" smtClean="0"/>
              <a:t>；</a:t>
            </a:r>
            <a:r>
              <a:rPr kumimoji="1" lang="en-US" altLang="zh-CN" dirty="0" smtClean="0"/>
              <a:t>Windows</a:t>
            </a:r>
            <a:r>
              <a:rPr kumimoji="1" lang="zh-CN" altLang="en-US" dirty="0" smtClean="0"/>
              <a:t>下的</a:t>
            </a:r>
            <a:r>
              <a:rPr kumimoji="1" lang="en-US" altLang="zh-CN" dirty="0" smtClean="0"/>
              <a:t>del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Linux</a:t>
            </a:r>
            <a:r>
              <a:rPr kumimoji="1" lang="zh-CN" altLang="en-US" dirty="0" smtClean="0"/>
              <a:t>下的</a:t>
            </a:r>
            <a:r>
              <a:rPr kumimoji="1" lang="en-US" altLang="zh-CN" dirty="0" err="1" smtClean="0"/>
              <a:t>rm</a:t>
            </a:r>
            <a:r>
              <a:rPr kumimoji="1" lang="zh-CN" altLang="en-US" dirty="0" smtClean="0"/>
              <a:t>。另外，由于平台不同，有的平台相关的代码，需要使用预编译指令选择编译哪一段。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325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源代码是可以跨平台的，我们已经编译出了三个平台的可执行文件。</a:t>
            </a:r>
          </a:p>
          <a:p>
            <a:r>
              <a:rPr kumimoji="1" lang="zh-CN" altLang="en-US" dirty="0" smtClean="0"/>
              <a:t>下面，边说明跨平台是好的，边演示一下功能。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447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这是单词显示界面。显示了单词的属性：常见，易忘，生词。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030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Linux</a:t>
            </a:r>
            <a:r>
              <a:rPr kumimoji="1" lang="zh-CN" altLang="en-US" dirty="0" smtClean="0"/>
              <a:t>下编译输出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2294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Linux</a:t>
            </a:r>
            <a:r>
              <a:rPr kumimoji="1" lang="zh-CN" altLang="en-US" dirty="0" smtClean="0"/>
              <a:t>下的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9059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EC96D-CD2C-A74C-932A-E071BF474348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9571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16/5/24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4202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16/5/24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6577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16/5/24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1913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16/5/24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4607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16/5/24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2998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16/5/24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8592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16/5/24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4810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16/5/24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421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16/5/24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085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16/5/24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8951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6FDE-0B79-7747-ABD0-934F570965F8}" type="datetimeFigureOut">
              <a:rPr kumimoji="1" lang="zh-CN" altLang="en-US" smtClean="0"/>
              <a:t>16/5/24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8564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06FDE-0B79-7747-ABD0-934F570965F8}" type="datetimeFigureOut">
              <a:rPr kumimoji="1" lang="zh-CN" altLang="en-US" smtClean="0"/>
              <a:t>16/5/24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B55DF-7513-6549-8810-A2FBC44A3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358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54832" y="974362"/>
            <a:ext cx="8889167" cy="2068642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b="1" dirty="0">
                <a:latin typeface="Microsoft YaHei" charset="0"/>
                <a:ea typeface="Microsoft YaHei" charset="0"/>
                <a:cs typeface="Microsoft YaHei" charset="0"/>
              </a:rPr>
              <a:t>面向对象程序设计大作业</a:t>
            </a:r>
            <a:r>
              <a:rPr lang="en-US" altLang="zh-CN" sz="3000" b="1" dirty="0">
                <a:latin typeface="Microsoft YaHei" charset="0"/>
                <a:ea typeface="Microsoft YaHei" charset="0"/>
                <a:cs typeface="Microsoft YaHei" charset="0"/>
              </a:rPr>
              <a:t/>
            </a:r>
            <a:br>
              <a:rPr lang="en-US" altLang="zh-CN" sz="3000" b="1" dirty="0">
                <a:latin typeface="Microsoft YaHei" charset="0"/>
                <a:ea typeface="Microsoft YaHei" charset="0"/>
                <a:cs typeface="Microsoft YaHei" charset="0"/>
              </a:rPr>
            </a:br>
            <a:r>
              <a:rPr lang="zh-CN" altLang="en-US" sz="3000" b="1" dirty="0">
                <a:latin typeface="Microsoft YaHei" charset="0"/>
                <a:ea typeface="Microsoft YaHei" charset="0"/>
                <a:cs typeface="Microsoft YaHei" charset="0"/>
              </a:rPr>
              <a:t/>
            </a:r>
            <a:br>
              <a:rPr lang="zh-CN" altLang="en-US" sz="3000" b="1" dirty="0">
                <a:latin typeface="Microsoft YaHei" charset="0"/>
                <a:ea typeface="Microsoft YaHei" charset="0"/>
                <a:cs typeface="Microsoft YaHei" charset="0"/>
              </a:rPr>
            </a:b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多功能词典</a:t>
            </a:r>
            <a:r>
              <a:rPr lang="en-US" altLang="zh-CN" b="1" dirty="0" err="1" smtClean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WDict</a:t>
            </a:r>
            <a:endParaRPr kumimoji="1" lang="zh-CN" altLang="en-US" dirty="0">
              <a:solidFill>
                <a:schemeClr val="accent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796909"/>
            <a:ext cx="6858000" cy="2289097"/>
          </a:xfrm>
        </p:spPr>
        <p:txBody>
          <a:bodyPr>
            <a:noAutofit/>
          </a:bodyPr>
          <a:lstStyle/>
          <a:p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>“没有组名”组</a:t>
            </a:r>
          </a:p>
          <a:p>
            <a:r>
              <a:rPr kumimoji="1" lang="en-US" altLang="zh-CN" sz="2800" dirty="0">
                <a:latin typeface="Microsoft YaHei" charset="0"/>
                <a:ea typeface="Microsoft YaHei" charset="0"/>
                <a:cs typeface="Microsoft YaHei" charset="0"/>
              </a:rPr>
              <a:t>t</a:t>
            </a:r>
            <a:r>
              <a:rPr kumimoji="1" lang="en-US" altLang="zh-CN" sz="2800" dirty="0" smtClean="0">
                <a:latin typeface="Microsoft YaHei" charset="0"/>
                <a:ea typeface="Microsoft YaHei" charset="0"/>
                <a:cs typeface="Microsoft YaHei" charset="0"/>
              </a:rPr>
              <a:t>wd2</a:t>
            </a:r>
          </a:p>
          <a:p>
            <a:r>
              <a:rPr kumimoji="1" lang="en-US" altLang="zh-CN" sz="2800" dirty="0" smtClean="0">
                <a:latin typeface="Microsoft YaHei" charset="0"/>
                <a:ea typeface="Microsoft YaHei" charset="0"/>
                <a:cs typeface="Microsoft YaHei" charset="0"/>
              </a:rPr>
              <a:t>【</a:t>
            </a:r>
            <a:r>
              <a:rPr kumimoji="1" lang="en-US" altLang="zh-CN" sz="2800" dirty="0" err="1" smtClean="0">
                <a:latin typeface="Microsoft YaHei" charset="0"/>
                <a:ea typeface="Microsoft YaHei" charset="0"/>
                <a:cs typeface="Microsoft YaHei" charset="0"/>
              </a:rPr>
              <a:t>benpigchu</a:t>
            </a:r>
            <a:r>
              <a:rPr kumimoji="1" lang="en-US" altLang="zh-CN" sz="2800" dirty="0" smtClean="0">
                <a:latin typeface="Microsoft YaHei" charset="0"/>
                <a:ea typeface="Microsoft YaHei" charset="0"/>
                <a:cs typeface="Microsoft YaHei" charset="0"/>
              </a:rPr>
              <a:t>】</a:t>
            </a:r>
            <a:endParaRPr kumimoji="1" lang="zh-CN" altLang="en-US" sz="28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en-US" altLang="zh-CN" sz="2800" dirty="0" smtClean="0">
                <a:latin typeface="Microsoft YaHei" charset="0"/>
                <a:ea typeface="Microsoft YaHei" charset="0"/>
                <a:cs typeface="Microsoft YaHei" charset="0"/>
              </a:rPr>
              <a:t>6A018</a:t>
            </a:r>
            <a:endParaRPr kumimoji="1" lang="zh-CN" altLang="en-US" sz="2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81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在</a:t>
            </a:r>
            <a:r>
              <a:rPr kumimoji="1" lang="en-US" altLang="zh-CN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Linux</a:t>
            </a:r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下编译并运行</a:t>
            </a:r>
            <a:endParaRPr kumimoji="1" lang="zh-CN" altLang="en-US" b="1" dirty="0">
              <a:solidFill>
                <a:srgbClr val="7030A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48" b="39841"/>
          <a:stretch/>
        </p:blipFill>
        <p:spPr>
          <a:xfrm>
            <a:off x="749300" y="1690689"/>
            <a:ext cx="7645400" cy="4659312"/>
          </a:xfrm>
        </p:spPr>
      </p:pic>
    </p:spTree>
    <p:extLst>
      <p:ext uri="{BB962C8B-B14F-4D97-AF65-F5344CB8AC3E}">
        <p14:creationId xmlns:p14="http://schemas.microsoft.com/office/powerpoint/2010/main" val="93971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在</a:t>
            </a:r>
            <a:r>
              <a:rPr kumimoji="1" lang="en-US" altLang="zh-CN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Linux</a:t>
            </a:r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下编译并运行</a:t>
            </a:r>
            <a:endParaRPr kumimoji="1" lang="zh-CN" altLang="en-US" b="1" dirty="0">
              <a:solidFill>
                <a:srgbClr val="7030A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2" b="55848"/>
          <a:stretch/>
        </p:blipFill>
        <p:spPr>
          <a:xfrm>
            <a:off x="457200" y="1690689"/>
            <a:ext cx="8229600" cy="4176712"/>
          </a:xfrm>
        </p:spPr>
      </p:pic>
    </p:spTree>
    <p:extLst>
      <p:ext uri="{BB962C8B-B14F-4D97-AF65-F5344CB8AC3E}">
        <p14:creationId xmlns:p14="http://schemas.microsoft.com/office/powerpoint/2010/main" val="214536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在</a:t>
            </a:r>
            <a:r>
              <a:rPr kumimoji="1" lang="en-US" altLang="zh-CN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Linux</a:t>
            </a:r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下编译并运行</a:t>
            </a:r>
            <a:endParaRPr kumimoji="1" lang="zh-CN" altLang="en-US" b="1" dirty="0">
              <a:solidFill>
                <a:srgbClr val="7030A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07" y="1694149"/>
            <a:ext cx="7371985" cy="5160389"/>
          </a:xfrm>
        </p:spPr>
      </p:pic>
    </p:spTree>
    <p:extLst>
      <p:ext uri="{BB962C8B-B14F-4D97-AF65-F5344CB8AC3E}">
        <p14:creationId xmlns:p14="http://schemas.microsoft.com/office/powerpoint/2010/main" val="154862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在</a:t>
            </a:r>
            <a:r>
              <a:rPr kumimoji="1" lang="en-US" altLang="zh-CN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Linux</a:t>
            </a:r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下编译并运行</a:t>
            </a:r>
            <a:endParaRPr kumimoji="1" lang="zh-CN" altLang="en-US" b="1" dirty="0">
              <a:solidFill>
                <a:srgbClr val="7030A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477" y="1690689"/>
            <a:ext cx="5113045" cy="5160389"/>
          </a:xfrm>
        </p:spPr>
      </p:pic>
    </p:spTree>
    <p:extLst>
      <p:ext uri="{BB962C8B-B14F-4D97-AF65-F5344CB8AC3E}">
        <p14:creationId xmlns:p14="http://schemas.microsoft.com/office/powerpoint/2010/main" val="95580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在</a:t>
            </a:r>
            <a:r>
              <a:rPr kumimoji="1" lang="en-US" altLang="zh-CN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OS X</a:t>
            </a:r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下运行</a:t>
            </a:r>
            <a:endParaRPr kumimoji="1" lang="zh-CN" altLang="en-US" b="1" dirty="0">
              <a:solidFill>
                <a:srgbClr val="7030A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6" t="5294" r="27722" b="38595"/>
          <a:stretch/>
        </p:blipFill>
        <p:spPr>
          <a:xfrm>
            <a:off x="793750" y="1690689"/>
            <a:ext cx="7556500" cy="4800600"/>
          </a:xfrm>
        </p:spPr>
      </p:pic>
    </p:spTree>
    <p:extLst>
      <p:ext uri="{BB962C8B-B14F-4D97-AF65-F5344CB8AC3E}">
        <p14:creationId xmlns:p14="http://schemas.microsoft.com/office/powerpoint/2010/main" val="78021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在</a:t>
            </a:r>
            <a:r>
              <a:rPr kumimoji="1" lang="en-US" altLang="zh-CN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OS X</a:t>
            </a:r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下运行</a:t>
            </a:r>
            <a:endParaRPr kumimoji="1" lang="zh-CN" altLang="en-US" b="1" dirty="0">
              <a:solidFill>
                <a:srgbClr val="7030A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4" t="5379" r="28372" b="38280"/>
          <a:stretch/>
        </p:blipFill>
        <p:spPr>
          <a:xfrm>
            <a:off x="923477" y="1690689"/>
            <a:ext cx="7297046" cy="4712677"/>
          </a:xfrm>
        </p:spPr>
      </p:pic>
    </p:spTree>
    <p:extLst>
      <p:ext uri="{BB962C8B-B14F-4D97-AF65-F5344CB8AC3E}">
        <p14:creationId xmlns:p14="http://schemas.microsoft.com/office/powerpoint/2010/main" val="47769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在</a:t>
            </a:r>
            <a:r>
              <a:rPr kumimoji="1" lang="en-US" altLang="zh-CN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OS X</a:t>
            </a:r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下运行</a:t>
            </a:r>
            <a:endParaRPr kumimoji="1" lang="zh-CN" altLang="en-US" b="1" dirty="0">
              <a:solidFill>
                <a:srgbClr val="7030A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1" t="5075" r="6968" b="14349"/>
          <a:stretch/>
        </p:blipFill>
        <p:spPr>
          <a:xfrm>
            <a:off x="877032" y="1690689"/>
            <a:ext cx="7389935" cy="5105773"/>
          </a:xfrm>
        </p:spPr>
      </p:pic>
    </p:spTree>
    <p:extLst>
      <p:ext uri="{BB962C8B-B14F-4D97-AF65-F5344CB8AC3E}">
        <p14:creationId xmlns:p14="http://schemas.microsoft.com/office/powerpoint/2010/main" val="62152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在</a:t>
            </a:r>
            <a:r>
              <a:rPr kumimoji="1" lang="en-US" altLang="zh-CN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OS X</a:t>
            </a:r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下运行</a:t>
            </a:r>
            <a:endParaRPr kumimoji="1" lang="zh-CN" altLang="en-US" b="1" dirty="0">
              <a:solidFill>
                <a:srgbClr val="7030A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7" t="5682" r="25919" b="69176"/>
          <a:stretch/>
        </p:blipFill>
        <p:spPr>
          <a:xfrm>
            <a:off x="499784" y="1690689"/>
            <a:ext cx="8144431" cy="2268415"/>
          </a:xfrm>
        </p:spPr>
      </p:pic>
    </p:spTree>
    <p:extLst>
      <p:ext uri="{BB962C8B-B14F-4D97-AF65-F5344CB8AC3E}">
        <p14:creationId xmlns:p14="http://schemas.microsoft.com/office/powerpoint/2010/main" val="181107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在</a:t>
            </a:r>
            <a:r>
              <a:rPr kumimoji="1" lang="en-US" altLang="zh-CN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OS X</a:t>
            </a:r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下运行</a:t>
            </a:r>
            <a:endParaRPr kumimoji="1" lang="zh-CN" altLang="en-US" b="1" dirty="0">
              <a:solidFill>
                <a:srgbClr val="7030A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5" t="5075" r="27034" b="66148"/>
          <a:stretch/>
        </p:blipFill>
        <p:spPr>
          <a:xfrm>
            <a:off x="628650" y="1690689"/>
            <a:ext cx="7890865" cy="2549770"/>
          </a:xfrm>
        </p:spPr>
      </p:pic>
    </p:spTree>
    <p:extLst>
      <p:ext uri="{BB962C8B-B14F-4D97-AF65-F5344CB8AC3E}">
        <p14:creationId xmlns:p14="http://schemas.microsoft.com/office/powerpoint/2010/main" val="193130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在</a:t>
            </a:r>
            <a:r>
              <a:rPr kumimoji="1" lang="en-US" altLang="zh-CN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OS X</a:t>
            </a:r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下运行</a:t>
            </a:r>
            <a:endParaRPr kumimoji="1" lang="zh-CN" altLang="en-US" b="1" dirty="0">
              <a:solidFill>
                <a:srgbClr val="7030A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9" t="5378" r="27926" b="55546"/>
          <a:stretch/>
        </p:blipFill>
        <p:spPr>
          <a:xfrm>
            <a:off x="430209" y="1690689"/>
            <a:ext cx="8283582" cy="3710354"/>
          </a:xfrm>
        </p:spPr>
      </p:pic>
    </p:spTree>
    <p:extLst>
      <p:ext uri="{BB962C8B-B14F-4D97-AF65-F5344CB8AC3E}">
        <p14:creationId xmlns:p14="http://schemas.microsoft.com/office/powerpoint/2010/main" val="14315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accent6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需求分析</a:t>
            </a:r>
            <a:r>
              <a:rPr kumimoji="1" lang="en-US" altLang="zh-CN" b="1" dirty="0" smtClean="0">
                <a:solidFill>
                  <a:schemeClr val="accent6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b="1" dirty="0" smtClean="0">
                <a:solidFill>
                  <a:schemeClr val="accent6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功能</a:t>
            </a:r>
            <a:endParaRPr kumimoji="1" lang="zh-CN" altLang="en-US" b="1" dirty="0">
              <a:solidFill>
                <a:schemeClr val="accent6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1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√ </a:t>
            </a:r>
            <a:r>
              <a:rPr lang="zh-CN" altLang="en-US" sz="2400" b="1" dirty="0">
                <a:latin typeface="Microsoft YaHei" charset="0"/>
                <a:ea typeface="Microsoft YaHei" charset="0"/>
                <a:cs typeface="Microsoft YaHei" charset="0"/>
              </a:rPr>
              <a:t>控制台窗口界面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√ 根据用户实际英语能力的变化动态设定单词级别（如罕见词、生词、熟词、易忘常见词等等）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√ 对指定的文本文件进行生词统计并给出生词解释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√ 进行在线单词测试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√ 允许用户为单词添加例句，以后显示单词含义时一并显示用户添加的例句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√ 以交互方式来查询用户输入单词的解释，记录查询</a:t>
            </a:r>
            <a:r>
              <a:rPr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历史</a:t>
            </a:r>
            <a:endParaRPr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在</a:t>
            </a:r>
            <a:r>
              <a:rPr kumimoji="1" lang="en-US" altLang="zh-CN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OS X</a:t>
            </a:r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下运行</a:t>
            </a:r>
            <a:endParaRPr kumimoji="1" lang="zh-CN" altLang="en-US" b="1" dirty="0">
              <a:solidFill>
                <a:srgbClr val="7030A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4" t="4773" r="28149" b="55849"/>
          <a:stretch/>
        </p:blipFill>
        <p:spPr>
          <a:xfrm>
            <a:off x="506437" y="1690689"/>
            <a:ext cx="8131126" cy="3657600"/>
          </a:xfrm>
        </p:spPr>
      </p:pic>
    </p:spTree>
    <p:extLst>
      <p:ext uri="{BB962C8B-B14F-4D97-AF65-F5344CB8AC3E}">
        <p14:creationId xmlns:p14="http://schemas.microsoft.com/office/powerpoint/2010/main" val="112090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在</a:t>
            </a:r>
            <a:r>
              <a:rPr kumimoji="1" lang="en-US" altLang="zh-CN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OS X</a:t>
            </a:r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下运行</a:t>
            </a:r>
            <a:endParaRPr kumimoji="1" lang="zh-CN" altLang="en-US" b="1" dirty="0">
              <a:solidFill>
                <a:srgbClr val="7030A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7" t="5378" r="27480" b="58878"/>
          <a:stretch/>
        </p:blipFill>
        <p:spPr>
          <a:xfrm>
            <a:off x="408919" y="1690689"/>
            <a:ext cx="8326162" cy="3376246"/>
          </a:xfrm>
        </p:spPr>
      </p:pic>
    </p:spTree>
    <p:extLst>
      <p:ext uri="{BB962C8B-B14F-4D97-AF65-F5344CB8AC3E}">
        <p14:creationId xmlns:p14="http://schemas.microsoft.com/office/powerpoint/2010/main" val="156010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在</a:t>
            </a:r>
            <a:r>
              <a:rPr kumimoji="1" lang="en-US" altLang="zh-CN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OS X</a:t>
            </a:r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下运行</a:t>
            </a:r>
            <a:endParaRPr kumimoji="1" lang="zh-CN" altLang="en-US" b="1" dirty="0">
              <a:solidFill>
                <a:srgbClr val="7030A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4" t="5075" r="7414" b="51002"/>
          <a:stretch/>
        </p:blipFill>
        <p:spPr>
          <a:xfrm>
            <a:off x="495281" y="1690689"/>
            <a:ext cx="8153438" cy="3094892"/>
          </a:xfrm>
        </p:spPr>
      </p:pic>
    </p:spTree>
    <p:extLst>
      <p:ext uri="{BB962C8B-B14F-4D97-AF65-F5344CB8AC3E}">
        <p14:creationId xmlns:p14="http://schemas.microsoft.com/office/powerpoint/2010/main" val="147197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在</a:t>
            </a:r>
            <a:r>
              <a:rPr kumimoji="1" lang="en-US" altLang="zh-CN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OS X</a:t>
            </a:r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下运行</a:t>
            </a:r>
            <a:endParaRPr kumimoji="1" lang="zh-CN" altLang="en-US" b="1" dirty="0">
              <a:solidFill>
                <a:srgbClr val="7030A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6" t="4773" r="7414" b="57363"/>
          <a:stretch/>
        </p:blipFill>
        <p:spPr>
          <a:xfrm>
            <a:off x="257368" y="1529862"/>
            <a:ext cx="8629263" cy="2831123"/>
          </a:xfrm>
        </p:spPr>
      </p:pic>
    </p:spTree>
    <p:extLst>
      <p:ext uri="{BB962C8B-B14F-4D97-AF65-F5344CB8AC3E}">
        <p14:creationId xmlns:p14="http://schemas.microsoft.com/office/powerpoint/2010/main" val="169320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在</a:t>
            </a:r>
            <a:r>
              <a:rPr kumimoji="1" lang="en-US" altLang="zh-CN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OS X</a:t>
            </a:r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下运行</a:t>
            </a:r>
            <a:endParaRPr kumimoji="1" lang="zh-CN" altLang="en-US" b="1" dirty="0">
              <a:solidFill>
                <a:srgbClr val="7030A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4" t="5075" r="7191" b="52517"/>
          <a:stretch/>
        </p:blipFill>
        <p:spPr>
          <a:xfrm>
            <a:off x="606725" y="1690689"/>
            <a:ext cx="7930550" cy="2898896"/>
          </a:xfrm>
        </p:spPr>
      </p:pic>
    </p:spTree>
    <p:extLst>
      <p:ext uri="{BB962C8B-B14F-4D97-AF65-F5344CB8AC3E}">
        <p14:creationId xmlns:p14="http://schemas.microsoft.com/office/powerpoint/2010/main" val="96245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49" y="365126"/>
            <a:ext cx="8198827" cy="1325563"/>
          </a:xfrm>
        </p:spPr>
        <p:txBody>
          <a:bodyPr/>
          <a:lstStyle/>
          <a:p>
            <a:r>
              <a:rPr kumimoji="1" lang="zh-CN" altLang="en-US" b="1" dirty="0">
                <a:solidFill>
                  <a:schemeClr val="accent5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文本</a:t>
            </a:r>
            <a:r>
              <a:rPr kumimoji="1" lang="zh-CN" altLang="en-US" b="1" dirty="0" smtClean="0">
                <a:solidFill>
                  <a:schemeClr val="accent5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数据库</a:t>
            </a:r>
            <a:r>
              <a:rPr kumimoji="1" lang="en-US" altLang="zh-CN" b="1" dirty="0" err="1" smtClean="0">
                <a:solidFill>
                  <a:schemeClr val="accent5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libtextdb</a:t>
            </a:r>
            <a:r>
              <a:rPr kumimoji="1" lang="en-US" altLang="zh-CN" b="1" dirty="0" smtClean="0">
                <a:solidFill>
                  <a:schemeClr val="accent5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b="1" dirty="0" smtClean="0">
                <a:solidFill>
                  <a:schemeClr val="accent5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格式</a:t>
            </a:r>
            <a:endParaRPr kumimoji="1" lang="zh-CN" altLang="en-US" b="1" dirty="0">
              <a:solidFill>
                <a:schemeClr val="accent5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类似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CSV</a:t>
            </a:r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Consolas" charset="0"/>
                <a:ea typeface="Consolas" charset="0"/>
                <a:cs typeface="Consolas" charset="0"/>
              </a:rPr>
              <a:t>keya</a:t>
            </a:r>
            <a:r>
              <a:rPr lang="en-US" altLang="zh-CN" dirty="0">
                <a:latin typeface="Consolas" charset="0"/>
                <a:ea typeface="Consolas" charset="0"/>
                <a:cs typeface="Consolas" charset="0"/>
              </a:rPr>
              <a:t>, value1, </a:t>
            </a:r>
            <a:r>
              <a:rPr lang="en-US" altLang="zh-CN" dirty="0" smtClean="0">
                <a:latin typeface="Consolas" charset="0"/>
                <a:ea typeface="Consolas" charset="0"/>
                <a:cs typeface="Consolas" charset="0"/>
              </a:rPr>
              <a:t>value2</a:t>
            </a:r>
            <a:endParaRPr lang="zh-CN" alt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Consolas" charset="0"/>
                <a:ea typeface="Consolas" charset="0"/>
                <a:cs typeface="Consolas" charset="0"/>
              </a:rPr>
              <a:t>“</a:t>
            </a:r>
            <a:r>
              <a:rPr lang="en-US" altLang="zh-CN" dirty="0" err="1" smtClean="0">
                <a:latin typeface="Consolas" charset="0"/>
                <a:ea typeface="Consolas" charset="0"/>
                <a:cs typeface="Consolas" charset="0"/>
              </a:rPr>
              <a:t>keyb</a:t>
            </a:r>
            <a:r>
              <a:rPr lang="en-US" altLang="zh-CN" dirty="0" smtClean="0">
                <a:latin typeface="Consolas" charset="0"/>
                <a:ea typeface="Consolas" charset="0"/>
                <a:cs typeface="Consolas" charset="0"/>
              </a:rPr>
              <a:t>”, “value1”, “value</a:t>
            </a:r>
            <a:r>
              <a:rPr lang="en-US" altLang="zh-CN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altLang="zh-CN" dirty="0" smtClean="0">
                <a:latin typeface="Consolas" charset="0"/>
                <a:ea typeface="Consolas" charset="0"/>
                <a:cs typeface="Consolas" charset="0"/>
              </a:rPr>
              <a:t>2”</a:t>
            </a:r>
            <a:endParaRPr lang="zh-CN" alt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支持转义：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”</a:t>
            </a:r>
            <a:r>
              <a:rPr kumimoji="1" lang="en-US" altLang="zh-CN" dirty="0" err="1" smtClean="0">
                <a:latin typeface="Consolas" charset="0"/>
                <a:ea typeface="Consolas" charset="0"/>
                <a:cs typeface="Consolas" charset="0"/>
              </a:rPr>
              <a:t>xxxx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\</a:t>
            </a:r>
            <a:r>
              <a:rPr kumimoji="1" lang="en-US" altLang="zh-CN" dirty="0" err="1" smtClean="0">
                <a:latin typeface="Consolas" charset="0"/>
                <a:ea typeface="Consolas" charset="0"/>
                <a:cs typeface="Consolas" charset="0"/>
              </a:rPr>
              <a:t>nyyy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”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等</a:t>
            </a:r>
            <a:endParaRPr kumimoji="1"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最开始的一项叫做第一项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，是</a:t>
            </a:r>
            <a:r>
              <a:rPr kumimoji="1" lang="zh-CN" altLang="en-US" i="1" dirty="0">
                <a:latin typeface="Microsoft YaHei" charset="0"/>
                <a:ea typeface="Microsoft YaHei" charset="0"/>
                <a:cs typeface="Microsoft YaHei" charset="0"/>
              </a:rPr>
              <a:t>唯一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的键。</a:t>
            </a:r>
          </a:p>
        </p:txBody>
      </p:sp>
    </p:spTree>
    <p:extLst>
      <p:ext uri="{BB962C8B-B14F-4D97-AF65-F5344CB8AC3E}">
        <p14:creationId xmlns:p14="http://schemas.microsoft.com/office/powerpoint/2010/main" val="183230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49" y="365126"/>
            <a:ext cx="8251581" cy="1325563"/>
          </a:xfrm>
        </p:spPr>
        <p:txBody>
          <a:bodyPr/>
          <a:lstStyle/>
          <a:p>
            <a:r>
              <a:rPr kumimoji="1" lang="zh-CN" altLang="en-US" b="1" dirty="0">
                <a:solidFill>
                  <a:schemeClr val="accent5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文本</a:t>
            </a:r>
            <a:r>
              <a:rPr kumimoji="1" lang="zh-CN" altLang="en-US" b="1" dirty="0" smtClean="0">
                <a:solidFill>
                  <a:schemeClr val="accent5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数据库</a:t>
            </a:r>
            <a:r>
              <a:rPr kumimoji="1" lang="en-US" altLang="zh-CN" b="1" dirty="0" err="1">
                <a:solidFill>
                  <a:schemeClr val="accent5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libtextdb</a:t>
            </a:r>
            <a:r>
              <a:rPr kumimoji="1" lang="en-US" altLang="zh-CN" b="1" dirty="0" smtClean="0">
                <a:solidFill>
                  <a:schemeClr val="accent5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b="1" dirty="0" smtClean="0">
                <a:solidFill>
                  <a:schemeClr val="accent5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实现</a:t>
            </a:r>
            <a:endParaRPr kumimoji="1" lang="zh-CN" altLang="en-US" b="1" dirty="0">
              <a:solidFill>
                <a:schemeClr val="accent5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读取与解析：实现了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Lexer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，输入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一串字符串（这里为文本数据库中全部内容），输出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token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流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序列化与保存：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只需要将字符串进行转义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，拼接后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直接写入文件中即可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使用接口：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 err="1" smtClean="0">
                <a:latin typeface="Consolas" charset="0"/>
                <a:ea typeface="Consolas" charset="0"/>
                <a:cs typeface="Consolas" charset="0"/>
              </a:rPr>
              <a:t>std</a:t>
            </a:r>
            <a:r>
              <a:rPr kumimoji="1" lang="en-US" altLang="zh-CN" sz="2400" dirty="0">
                <a:latin typeface="Consolas" charset="0"/>
                <a:ea typeface="Consolas" charset="0"/>
                <a:cs typeface="Consolas" charset="0"/>
              </a:rPr>
              <a:t>::map&lt;</a:t>
            </a:r>
            <a:r>
              <a:rPr kumimoji="1" lang="en-US" altLang="zh-CN" sz="2400" dirty="0" err="1">
                <a:latin typeface="Consolas" charset="0"/>
                <a:ea typeface="Consolas" charset="0"/>
                <a:cs typeface="Consolas" charset="0"/>
              </a:rPr>
              <a:t>std</a:t>
            </a:r>
            <a:r>
              <a:rPr kumimoji="1" lang="en-US" altLang="zh-CN" sz="2400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kumimoji="1" lang="en-US" altLang="zh-CN" sz="2400" dirty="0" smtClean="0">
                <a:latin typeface="Consolas" charset="0"/>
                <a:ea typeface="Consolas" charset="0"/>
                <a:cs typeface="Consolas" charset="0"/>
              </a:rPr>
              <a:t>string,</a:t>
            </a:r>
            <a:r>
              <a:rPr kumimoji="1" lang="zh-CN" alt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2400" dirty="0" err="1" smtClean="0">
                <a:latin typeface="Consolas" charset="0"/>
                <a:ea typeface="Consolas" charset="0"/>
                <a:cs typeface="Consolas" charset="0"/>
              </a:rPr>
              <a:t>std</a:t>
            </a:r>
            <a:r>
              <a:rPr kumimoji="1" lang="en-US" altLang="zh-CN" sz="2400" dirty="0">
                <a:latin typeface="Consolas" charset="0"/>
                <a:ea typeface="Consolas" charset="0"/>
                <a:cs typeface="Consolas" charset="0"/>
              </a:rPr>
              <a:t>::vector&lt;</a:t>
            </a:r>
            <a:r>
              <a:rPr kumimoji="1" lang="en-US" altLang="zh-CN" sz="2400" dirty="0" err="1">
                <a:latin typeface="Consolas" charset="0"/>
                <a:ea typeface="Consolas" charset="0"/>
                <a:cs typeface="Consolas" charset="0"/>
              </a:rPr>
              <a:t>std</a:t>
            </a:r>
            <a:r>
              <a:rPr kumimoji="1" lang="en-US" altLang="zh-CN" sz="2400" dirty="0">
                <a:latin typeface="Consolas" charset="0"/>
                <a:ea typeface="Consolas" charset="0"/>
                <a:cs typeface="Consolas" charset="0"/>
              </a:rPr>
              <a:t>::string&gt; &gt;</a:t>
            </a:r>
            <a:endParaRPr kumimoji="1" lang="zh-CN" alt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15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49" y="365126"/>
            <a:ext cx="8251581" cy="1325563"/>
          </a:xfrm>
        </p:spPr>
        <p:txBody>
          <a:bodyPr/>
          <a:lstStyle/>
          <a:p>
            <a:r>
              <a:rPr kumimoji="1" lang="zh-CN" altLang="en-US" b="1" dirty="0">
                <a:solidFill>
                  <a:schemeClr val="accent5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用户界面库</a:t>
            </a:r>
            <a:r>
              <a:rPr kumimoji="1" lang="en-US" altLang="zh-CN" b="1" dirty="0" err="1" smtClean="0">
                <a:solidFill>
                  <a:schemeClr val="accent5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libui</a:t>
            </a:r>
            <a:endParaRPr kumimoji="1" lang="zh-CN" altLang="en-US" b="1" dirty="0">
              <a:solidFill>
                <a:schemeClr val="accent5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1034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控制台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用户界面相比于图形用户界面更加新颖，系统资源占用更少，没有累赘操作，通用性更好，更吸引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Geek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们的眼球，所以，本项目采用控制台用户界面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endParaRPr kumimoji="1"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主要实现了一些控制台元件。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14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49" y="365126"/>
            <a:ext cx="8251581" cy="1325563"/>
          </a:xfrm>
        </p:spPr>
        <p:txBody>
          <a:bodyPr/>
          <a:lstStyle/>
          <a:p>
            <a:r>
              <a:rPr kumimoji="1" lang="zh-CN" altLang="en-US" b="1" dirty="0">
                <a:solidFill>
                  <a:schemeClr val="accent5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单词程序库</a:t>
            </a:r>
            <a:r>
              <a:rPr kumimoji="1" lang="en-US" altLang="zh-CN" b="1" dirty="0" err="1" smtClean="0">
                <a:solidFill>
                  <a:schemeClr val="accent5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libdict</a:t>
            </a:r>
            <a:endParaRPr kumimoji="1" lang="zh-CN" altLang="en-US" b="1" dirty="0">
              <a:solidFill>
                <a:schemeClr val="accent5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1034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最后写完的一个库。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定义了词库数据，包括单词的释义、例句和级别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定义了用户数据，包括用户的配置、学习情况、查词历史以及用户词库（同词库数据）。</a:t>
            </a:r>
          </a:p>
        </p:txBody>
      </p:sp>
    </p:spTree>
    <p:extLst>
      <p:ext uri="{BB962C8B-B14F-4D97-AF65-F5344CB8AC3E}">
        <p14:creationId xmlns:p14="http://schemas.microsoft.com/office/powerpoint/2010/main" val="1773110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49" y="365126"/>
            <a:ext cx="8251581" cy="1325563"/>
          </a:xfrm>
        </p:spPr>
        <p:txBody>
          <a:bodyPr/>
          <a:lstStyle/>
          <a:p>
            <a:r>
              <a:rPr kumimoji="1" lang="zh-CN" altLang="en-US" b="1" dirty="0">
                <a:solidFill>
                  <a:schemeClr val="accent5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单词程序库</a:t>
            </a:r>
            <a:r>
              <a:rPr kumimoji="1" lang="en-US" altLang="zh-CN" b="1" dirty="0" err="1" smtClean="0">
                <a:solidFill>
                  <a:schemeClr val="accent5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libdict</a:t>
            </a:r>
            <a:endParaRPr kumimoji="1" lang="zh-CN" altLang="en-US" b="1" dirty="0">
              <a:solidFill>
                <a:schemeClr val="accent5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1034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单词状态评估接口用来评估一个单词相对于用户的状态（是否常见，是否易忘，是否熟悉，是否学过）。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单词迭代器用来从题库中抽取单词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测验问题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生成器可以生成题目。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需要实现测验问题构建器接口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IQuestionBuilder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来输出题目。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756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accent6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需求分析</a:t>
            </a:r>
            <a:r>
              <a:rPr kumimoji="1" lang="en-US" altLang="zh-CN" b="1" dirty="0" smtClean="0">
                <a:solidFill>
                  <a:schemeClr val="accent6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b="1" dirty="0" smtClean="0">
                <a:solidFill>
                  <a:schemeClr val="accent6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实现细节</a:t>
            </a:r>
            <a:endParaRPr kumimoji="1" lang="zh-CN" altLang="en-US" b="1" dirty="0">
              <a:solidFill>
                <a:schemeClr val="accent6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算法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与实现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分离</a:t>
            </a:r>
            <a:r>
              <a:rPr lang="zh-CN" altLang="en-US" b="1" dirty="0" smtClean="0">
                <a:latin typeface="Microsoft YaHei" charset="0"/>
                <a:ea typeface="Microsoft YaHei" charset="0"/>
                <a:cs typeface="Microsoft YaHei" charset="0"/>
              </a:rPr>
              <a:t>（？）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，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程序模块可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复用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动态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链接库形式提供算法核心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API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单词库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为纯文本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文件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跨平台（至少两个）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49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accent5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把上面三个库揉起来</a:t>
            </a:r>
            <a:endParaRPr kumimoji="1" lang="zh-CN" altLang="en-US" b="1" dirty="0">
              <a:solidFill>
                <a:schemeClr val="accent5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5759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主要采用了</a:t>
            </a:r>
            <a:r>
              <a:rPr kumimoji="1" lang="en-US" altLang="zh-CN" sz="2400" dirty="0">
                <a:latin typeface="Microsoft YaHei" charset="0"/>
                <a:ea typeface="Microsoft YaHei" charset="0"/>
                <a:cs typeface="Microsoft YaHei" charset="0"/>
              </a:rPr>
              <a:t>MVC</a:t>
            </a:r>
            <a:r>
              <a:rPr kumimoji="1"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（模型</a:t>
            </a:r>
            <a:r>
              <a:rPr kumimoji="1" lang="en-US" altLang="zh-CN" sz="2400" dirty="0">
                <a:latin typeface="Microsoft YaHei" charset="0"/>
                <a:ea typeface="Microsoft YaHei" charset="0"/>
                <a:cs typeface="Microsoft YaHei" charset="0"/>
              </a:rPr>
              <a:t>-</a:t>
            </a:r>
            <a:r>
              <a:rPr kumimoji="1"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视图</a:t>
            </a:r>
            <a:r>
              <a:rPr kumimoji="1" lang="en-US" altLang="zh-CN" sz="2400" dirty="0">
                <a:latin typeface="Microsoft YaHei" charset="0"/>
                <a:ea typeface="Microsoft YaHei" charset="0"/>
                <a:cs typeface="Microsoft YaHei" charset="0"/>
              </a:rPr>
              <a:t>-</a:t>
            </a:r>
            <a:r>
              <a:rPr kumimoji="1"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控制器）的架构模式</a:t>
            </a:r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模型</a:t>
            </a:r>
            <a:r>
              <a:rPr kumimoji="1"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是</a:t>
            </a:r>
            <a:r>
              <a:rPr kumimoji="1" lang="en-US" altLang="zh-CN" sz="2400" dirty="0" err="1">
                <a:latin typeface="Microsoft YaHei" charset="0"/>
                <a:ea typeface="Microsoft YaHei" charset="0"/>
                <a:cs typeface="Microsoft YaHei" charset="0"/>
              </a:rPr>
              <a:t>libtextdb</a:t>
            </a:r>
            <a:r>
              <a:rPr kumimoji="1"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以及</a:t>
            </a:r>
            <a:r>
              <a:rPr kumimoji="1" lang="en-US" altLang="zh-CN" sz="2400" dirty="0" err="1">
                <a:latin typeface="Microsoft YaHei" charset="0"/>
                <a:ea typeface="Microsoft YaHei" charset="0"/>
                <a:cs typeface="Microsoft YaHei" charset="0"/>
              </a:rPr>
              <a:t>libdict</a:t>
            </a:r>
            <a:r>
              <a:rPr kumimoji="1"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；视图是</a:t>
            </a:r>
            <a:r>
              <a:rPr kumimoji="1" lang="en-US" altLang="zh-CN" sz="2400" dirty="0" err="1">
                <a:latin typeface="Microsoft YaHei" charset="0"/>
                <a:ea typeface="Microsoft YaHei" charset="0"/>
                <a:cs typeface="Microsoft YaHei" charset="0"/>
              </a:rPr>
              <a:t>libui</a:t>
            </a:r>
            <a:r>
              <a:rPr kumimoji="1"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和</a:t>
            </a:r>
            <a:r>
              <a:rPr kumimoji="1" lang="en-US" altLang="zh-CN" sz="2400" dirty="0" err="1">
                <a:latin typeface="Microsoft YaHei" charset="0"/>
                <a:ea typeface="Microsoft YaHei" charset="0"/>
                <a:cs typeface="Microsoft YaHei" charset="0"/>
              </a:rPr>
              <a:t>WDict</a:t>
            </a:r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中的某些类</a:t>
            </a:r>
            <a:r>
              <a:rPr kumimoji="1"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；控制器</a:t>
            </a:r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是</a:t>
            </a:r>
            <a:r>
              <a:rPr kumimoji="1" lang="en-US" altLang="zh-CN" sz="2400" dirty="0" err="1" smtClean="0">
                <a:latin typeface="Microsoft YaHei" charset="0"/>
                <a:ea typeface="Microsoft YaHei" charset="0"/>
                <a:cs typeface="Microsoft YaHei" charset="0"/>
              </a:rPr>
              <a:t>WDict</a:t>
            </a:r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主程序中大部分的类。</a:t>
            </a:r>
          </a:p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还</a:t>
            </a:r>
            <a:r>
              <a:rPr kumimoji="1"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提供了一个实现</a:t>
            </a:r>
            <a:r>
              <a:rPr kumimoji="1" lang="en-US" altLang="zh-CN" sz="2400" dirty="0" err="1">
                <a:latin typeface="Microsoft YaHei" charset="0"/>
                <a:ea typeface="Microsoft YaHei" charset="0"/>
                <a:cs typeface="Microsoft YaHei" charset="0"/>
              </a:rPr>
              <a:t>libdict</a:t>
            </a:r>
            <a:r>
              <a:rPr kumimoji="1"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库</a:t>
            </a:r>
            <a:r>
              <a:rPr kumimoji="1" lang="en-US" altLang="zh-CN" sz="2400" dirty="0" err="1">
                <a:latin typeface="Microsoft YaHei" charset="0"/>
                <a:ea typeface="Microsoft YaHei" charset="0"/>
                <a:cs typeface="Microsoft YaHei" charset="0"/>
              </a:rPr>
              <a:t>IQuestionBuilder</a:t>
            </a:r>
            <a:r>
              <a:rPr kumimoji="1"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接口的示例，可以</a:t>
            </a:r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生成网页。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71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r="27884" b="3700"/>
          <a:stretch/>
        </p:blipFill>
        <p:spPr>
          <a:xfrm>
            <a:off x="773723" y="140677"/>
            <a:ext cx="7596554" cy="634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5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功能扩展</a:t>
            </a:r>
            <a:endParaRPr kumimoji="1" lang="zh-CN" altLang="en-US" b="1" dirty="0">
              <a:solidFill>
                <a:schemeClr val="accent3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欢迎界面</a:t>
            </a:r>
            <a:endParaRPr kumimoji="1"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用户系统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命令行附加功能</a:t>
            </a:r>
          </a:p>
        </p:txBody>
      </p:sp>
    </p:spTree>
    <p:extLst>
      <p:ext uri="{BB962C8B-B14F-4D97-AF65-F5344CB8AC3E}">
        <p14:creationId xmlns:p14="http://schemas.microsoft.com/office/powerpoint/2010/main" val="70788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1" t="5091" r="7519" b="14140"/>
          <a:stretch/>
        </p:blipFill>
        <p:spPr>
          <a:xfrm>
            <a:off x="606669" y="1318846"/>
            <a:ext cx="7930662" cy="5539154"/>
          </a:xfr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功能扩展</a:t>
            </a:r>
            <a:endParaRPr kumimoji="1" lang="zh-CN" altLang="en-US" b="1" dirty="0">
              <a:solidFill>
                <a:schemeClr val="accent3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04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1" t="5091" r="7331" b="13627"/>
          <a:stretch/>
        </p:blipFill>
        <p:spPr>
          <a:xfrm>
            <a:off x="597877" y="1283677"/>
            <a:ext cx="7948246" cy="5574323"/>
          </a:xfr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功能扩展</a:t>
            </a:r>
            <a:endParaRPr kumimoji="1" lang="zh-CN" altLang="en-US" b="1" dirty="0">
              <a:solidFill>
                <a:schemeClr val="accent3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64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00558" cy="1325563"/>
          </a:xfrm>
        </p:spPr>
        <p:txBody>
          <a:bodyPr/>
          <a:lstStyle/>
          <a:p>
            <a:r>
              <a:rPr kumimoji="1" lang="zh-CN" altLang="en-US" b="1" dirty="0" smtClean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在</a:t>
            </a:r>
            <a:r>
              <a:rPr kumimoji="1" lang="en-US" altLang="zh-CN" b="1" dirty="0" smtClean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Raspberry </a:t>
            </a:r>
            <a:r>
              <a:rPr kumimoji="1" lang="en-US" altLang="zh-CN" b="1" dirty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P</a:t>
            </a:r>
            <a:r>
              <a:rPr kumimoji="1" lang="en-US" altLang="zh-CN" b="1" dirty="0" smtClean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i</a:t>
            </a:r>
            <a:r>
              <a:rPr kumimoji="1" lang="zh-CN" altLang="en-US" b="1" dirty="0" smtClean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下编译并运行</a:t>
            </a:r>
            <a:endParaRPr kumimoji="1" lang="zh-CN" altLang="en-US" b="1" dirty="0">
              <a:solidFill>
                <a:schemeClr val="accent3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7" t="5378" r="6967" b="13744"/>
          <a:stretch/>
        </p:blipFill>
        <p:spPr>
          <a:xfrm>
            <a:off x="1060338" y="1690689"/>
            <a:ext cx="7337181" cy="5114953"/>
          </a:xfrm>
        </p:spPr>
      </p:pic>
    </p:spTree>
    <p:extLst>
      <p:ext uri="{BB962C8B-B14F-4D97-AF65-F5344CB8AC3E}">
        <p14:creationId xmlns:p14="http://schemas.microsoft.com/office/powerpoint/2010/main" val="203793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00558" cy="1325563"/>
          </a:xfrm>
        </p:spPr>
        <p:txBody>
          <a:bodyPr/>
          <a:lstStyle/>
          <a:p>
            <a:r>
              <a:rPr kumimoji="1" lang="zh-CN" altLang="en-US" b="1" dirty="0" smtClean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在</a:t>
            </a:r>
            <a:r>
              <a:rPr kumimoji="1" lang="en-US" altLang="zh-CN" b="1" dirty="0" smtClean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Raspberry </a:t>
            </a:r>
            <a:r>
              <a:rPr kumimoji="1" lang="en-US" altLang="zh-CN" b="1" dirty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P</a:t>
            </a:r>
            <a:r>
              <a:rPr kumimoji="1" lang="en-US" altLang="zh-CN" b="1" dirty="0" smtClean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i</a:t>
            </a:r>
            <a:r>
              <a:rPr kumimoji="1" lang="zh-CN" altLang="en-US" b="1" dirty="0" smtClean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下编译并运行</a:t>
            </a:r>
            <a:endParaRPr kumimoji="1" lang="zh-CN" altLang="en-US" b="1" dirty="0">
              <a:solidFill>
                <a:schemeClr val="accent3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1" t="5378" r="6968" b="13744"/>
          <a:stretch/>
        </p:blipFill>
        <p:spPr>
          <a:xfrm>
            <a:off x="1051546" y="1690689"/>
            <a:ext cx="7354765" cy="5100578"/>
          </a:xfrm>
        </p:spPr>
      </p:pic>
    </p:spTree>
    <p:extLst>
      <p:ext uri="{BB962C8B-B14F-4D97-AF65-F5344CB8AC3E}">
        <p14:creationId xmlns:p14="http://schemas.microsoft.com/office/powerpoint/2010/main" val="10770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00558" cy="1325563"/>
          </a:xfrm>
        </p:spPr>
        <p:txBody>
          <a:bodyPr/>
          <a:lstStyle/>
          <a:p>
            <a:r>
              <a:rPr kumimoji="1" lang="zh-CN" altLang="en-US" b="1" dirty="0" smtClean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在</a:t>
            </a:r>
            <a:r>
              <a:rPr kumimoji="1" lang="en-US" altLang="zh-CN" b="1" dirty="0" smtClean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Raspberry </a:t>
            </a:r>
            <a:r>
              <a:rPr kumimoji="1" lang="en-US" altLang="zh-CN" b="1" dirty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P</a:t>
            </a:r>
            <a:r>
              <a:rPr kumimoji="1" lang="en-US" altLang="zh-CN" b="1" dirty="0" smtClean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i</a:t>
            </a:r>
            <a:r>
              <a:rPr kumimoji="1" lang="zh-CN" altLang="en-US" b="1" dirty="0" smtClean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下编译并运行</a:t>
            </a:r>
            <a:endParaRPr kumimoji="1" lang="zh-CN" altLang="en-US" b="1" dirty="0">
              <a:solidFill>
                <a:schemeClr val="accent3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7" t="4773" r="7241" b="13138"/>
          <a:stretch/>
        </p:blipFill>
        <p:spPr>
          <a:xfrm>
            <a:off x="1403238" y="1690689"/>
            <a:ext cx="6651381" cy="5150070"/>
          </a:xfrm>
        </p:spPr>
      </p:pic>
    </p:spTree>
    <p:extLst>
      <p:ext uri="{BB962C8B-B14F-4D97-AF65-F5344CB8AC3E}">
        <p14:creationId xmlns:p14="http://schemas.microsoft.com/office/powerpoint/2010/main" val="88844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00558" cy="1325563"/>
          </a:xfrm>
        </p:spPr>
        <p:txBody>
          <a:bodyPr/>
          <a:lstStyle/>
          <a:p>
            <a:r>
              <a:rPr kumimoji="1" lang="zh-CN" altLang="en-US" b="1" dirty="0" smtClean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在</a:t>
            </a:r>
            <a:r>
              <a:rPr kumimoji="1" lang="en-US" altLang="zh-CN" b="1" dirty="0" smtClean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Raspberry </a:t>
            </a:r>
            <a:r>
              <a:rPr kumimoji="1" lang="en-US" altLang="zh-CN" b="1" dirty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P</a:t>
            </a:r>
            <a:r>
              <a:rPr kumimoji="1" lang="en-US" altLang="zh-CN" b="1" dirty="0" smtClean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i</a:t>
            </a:r>
            <a:r>
              <a:rPr kumimoji="1" lang="zh-CN" altLang="en-US" b="1" dirty="0" smtClean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下编译并运行</a:t>
            </a:r>
            <a:endParaRPr kumimoji="1" lang="zh-CN" altLang="en-US" b="1" dirty="0">
              <a:solidFill>
                <a:schemeClr val="accent3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4773" r="6754" b="12229"/>
          <a:stretch/>
        </p:blipFill>
        <p:spPr>
          <a:xfrm>
            <a:off x="1491594" y="1690689"/>
            <a:ext cx="6474670" cy="5011467"/>
          </a:xfrm>
        </p:spPr>
      </p:pic>
    </p:spTree>
    <p:extLst>
      <p:ext uri="{BB962C8B-B14F-4D97-AF65-F5344CB8AC3E}">
        <p14:creationId xmlns:p14="http://schemas.microsoft.com/office/powerpoint/2010/main" val="157022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可能的改进之处</a:t>
            </a:r>
            <a:endParaRPr kumimoji="1" lang="zh-CN" altLang="en-US" b="1" dirty="0">
              <a:solidFill>
                <a:schemeClr val="accent3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i18n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，提示信息多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语言化，语言可配置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可选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的图形用户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界面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联机对战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单词市场</a:t>
            </a:r>
          </a:p>
          <a:p>
            <a:pPr>
              <a:lnSpc>
                <a:spcPct val="150000"/>
              </a:lnSpc>
            </a:pPr>
            <a:r>
              <a:rPr kumimoji="1" lang="is-IS" altLang="zh-CN" dirty="0" smtClean="0">
                <a:latin typeface="Microsoft YaHei" charset="0"/>
                <a:ea typeface="Microsoft YaHei" charset="0"/>
                <a:cs typeface="Microsoft YaHei" charset="0"/>
              </a:rPr>
              <a:t>…...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28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491" t="5151" r="41475" b="29358"/>
          <a:stretch/>
        </p:blipFill>
        <p:spPr>
          <a:xfrm>
            <a:off x="22485" y="209862"/>
            <a:ext cx="9099030" cy="642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5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660" y="440077"/>
            <a:ext cx="7990694" cy="5840802"/>
          </a:xfrm>
        </p:spPr>
        <p:txBody>
          <a:bodyPr>
            <a:noAutofit/>
          </a:bodyPr>
          <a:lstStyle/>
          <a:p>
            <a:pPr algn="ctr"/>
            <a:r>
              <a:rPr kumimoji="1" lang="zh-CN" altLang="en-US" sz="28700" b="1" dirty="0" smtClean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结束</a:t>
            </a:r>
            <a:endParaRPr kumimoji="1" lang="zh-CN" altLang="en-US" sz="28700" b="1" dirty="0">
              <a:solidFill>
                <a:schemeClr val="accent3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5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660" y="440077"/>
            <a:ext cx="7990694" cy="5840802"/>
          </a:xfrm>
        </p:spPr>
        <p:txBody>
          <a:bodyPr>
            <a:noAutofit/>
          </a:bodyPr>
          <a:lstStyle/>
          <a:p>
            <a:pPr algn="ctr"/>
            <a:r>
              <a:rPr kumimoji="1" lang="zh-CN" altLang="en-US" sz="28700" b="1" dirty="0" smtClean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谢谢</a:t>
            </a:r>
            <a:endParaRPr kumimoji="1" lang="zh-CN" altLang="en-US" sz="28700" b="1" dirty="0">
              <a:solidFill>
                <a:schemeClr val="accent1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32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重点及难点</a:t>
            </a:r>
            <a:endParaRPr kumimoji="1" lang="zh-CN" altLang="en-US" b="1" dirty="0">
              <a:solidFill>
                <a:schemeClr val="accent1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3343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如何有效的管理源代码：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单词库为纯文本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文件：手写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文本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处理程序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跨平台问题：预编译指令和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Makefile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中判断</a:t>
            </a:r>
            <a:endParaRPr kumimoji="1"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界面必须是中文，否则用户看不懂</a:t>
            </a:r>
            <a:endParaRPr kumimoji="1"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Windows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下的界面编码问题：编译前转换编码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Windows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下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的词库编码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问题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Makefile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脚本中转换词库编码</a:t>
            </a:r>
          </a:p>
          <a:p>
            <a:pPr>
              <a:lnSpc>
                <a:spcPct val="150000"/>
              </a:lnSpc>
            </a:pP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57942"/>
            <a:ext cx="1262204" cy="52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3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跨平台</a:t>
            </a:r>
            <a:endParaRPr kumimoji="1" lang="zh-CN" altLang="en-US" b="1" dirty="0">
              <a:solidFill>
                <a:srgbClr val="7030A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9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在</a:t>
            </a:r>
            <a:r>
              <a:rPr kumimoji="1" lang="en-US" altLang="zh-CN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Windows</a:t>
            </a:r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下运行</a:t>
            </a:r>
            <a:endParaRPr kumimoji="1" lang="zh-CN" altLang="en-US" b="1" dirty="0">
              <a:solidFill>
                <a:srgbClr val="7030A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28" b="44229"/>
          <a:stretch/>
        </p:blipFill>
        <p:spPr>
          <a:xfrm>
            <a:off x="638985" y="1690689"/>
            <a:ext cx="7851872" cy="4612140"/>
          </a:xfrm>
        </p:spPr>
      </p:pic>
    </p:spTree>
    <p:extLst>
      <p:ext uri="{BB962C8B-B14F-4D97-AF65-F5344CB8AC3E}">
        <p14:creationId xmlns:p14="http://schemas.microsoft.com/office/powerpoint/2010/main" val="26713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在</a:t>
            </a:r>
            <a:r>
              <a:rPr kumimoji="1" lang="en-US" altLang="zh-CN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Windows</a:t>
            </a:r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下运行</a:t>
            </a:r>
            <a:endParaRPr kumimoji="1" lang="zh-CN" altLang="en-US" b="1" dirty="0">
              <a:solidFill>
                <a:srgbClr val="7030A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17"/>
          <a:stretch/>
        </p:blipFill>
        <p:spPr>
          <a:xfrm>
            <a:off x="0" y="1690689"/>
            <a:ext cx="9144000" cy="4873397"/>
          </a:xfrm>
        </p:spPr>
      </p:pic>
    </p:spTree>
    <p:extLst>
      <p:ext uri="{BB962C8B-B14F-4D97-AF65-F5344CB8AC3E}">
        <p14:creationId xmlns:p14="http://schemas.microsoft.com/office/powerpoint/2010/main" val="185963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在</a:t>
            </a:r>
            <a:r>
              <a:rPr kumimoji="1" lang="en-US" altLang="zh-CN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Linux</a:t>
            </a:r>
            <a:r>
              <a:rPr kumimoji="1" lang="zh-CN" altLang="en-US" b="1" dirty="0" smtClean="0">
                <a:solidFill>
                  <a:srgbClr val="7030A0"/>
                </a:solidFill>
                <a:latin typeface="Microsoft YaHei" charset="0"/>
                <a:ea typeface="Microsoft YaHei" charset="0"/>
                <a:cs typeface="Microsoft YaHei" charset="0"/>
              </a:rPr>
              <a:t>下编译并运行</a:t>
            </a:r>
            <a:endParaRPr kumimoji="1" lang="zh-CN" altLang="en-US" b="1" dirty="0">
              <a:solidFill>
                <a:srgbClr val="7030A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29" y="1693232"/>
            <a:ext cx="7832341" cy="5162224"/>
          </a:xfrm>
        </p:spPr>
      </p:pic>
    </p:spTree>
    <p:extLst>
      <p:ext uri="{BB962C8B-B14F-4D97-AF65-F5344CB8AC3E}">
        <p14:creationId xmlns:p14="http://schemas.microsoft.com/office/powerpoint/2010/main" val="1025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287</TotalTime>
  <Words>1187</Words>
  <Application>Microsoft Macintosh PowerPoint</Application>
  <PresentationFormat>全屏显示(4:3)</PresentationFormat>
  <Paragraphs>144</Paragraphs>
  <Slides>41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9" baseType="lpstr">
      <vt:lpstr>Arial</vt:lpstr>
      <vt:lpstr>Calibri</vt:lpstr>
      <vt:lpstr>Calibri Light</vt:lpstr>
      <vt:lpstr>Consolas</vt:lpstr>
      <vt:lpstr>Microsoft YaHei</vt:lpstr>
      <vt:lpstr>Wingdings</vt:lpstr>
      <vt:lpstr>宋体</vt:lpstr>
      <vt:lpstr>Office 主题</vt:lpstr>
      <vt:lpstr>面向对象程序设计大作业  ——多功能词典WDict</vt:lpstr>
      <vt:lpstr>需求分析——功能</vt:lpstr>
      <vt:lpstr>需求分析——实现细节</vt:lpstr>
      <vt:lpstr>PowerPoint 演示文稿</vt:lpstr>
      <vt:lpstr>重点及难点</vt:lpstr>
      <vt:lpstr>跨平台</vt:lpstr>
      <vt:lpstr>在Windows下运行</vt:lpstr>
      <vt:lpstr>在Windows下运行</vt:lpstr>
      <vt:lpstr>在Linux下编译并运行</vt:lpstr>
      <vt:lpstr>在Linux下编译并运行</vt:lpstr>
      <vt:lpstr>在Linux下编译并运行</vt:lpstr>
      <vt:lpstr>在Linux下编译并运行</vt:lpstr>
      <vt:lpstr>在Linux下编译并运行</vt:lpstr>
      <vt:lpstr>在OS X下运行</vt:lpstr>
      <vt:lpstr>在OS X下运行</vt:lpstr>
      <vt:lpstr>在OS X下运行</vt:lpstr>
      <vt:lpstr>在OS X下运行</vt:lpstr>
      <vt:lpstr>在OS X下运行</vt:lpstr>
      <vt:lpstr>在OS X下运行</vt:lpstr>
      <vt:lpstr>在OS X下运行</vt:lpstr>
      <vt:lpstr>在OS X下运行</vt:lpstr>
      <vt:lpstr>在OS X下运行</vt:lpstr>
      <vt:lpstr>在OS X下运行</vt:lpstr>
      <vt:lpstr>在OS X下运行</vt:lpstr>
      <vt:lpstr>文本数据库libtextdb——格式</vt:lpstr>
      <vt:lpstr>文本数据库libtextdb——实现</vt:lpstr>
      <vt:lpstr>用户界面库libui</vt:lpstr>
      <vt:lpstr>单词程序库libdict</vt:lpstr>
      <vt:lpstr>单词程序库libdict</vt:lpstr>
      <vt:lpstr>把上面三个库揉起来</vt:lpstr>
      <vt:lpstr>PowerPoint 演示文稿</vt:lpstr>
      <vt:lpstr>功能扩展</vt:lpstr>
      <vt:lpstr>功能扩展</vt:lpstr>
      <vt:lpstr>功能扩展</vt:lpstr>
      <vt:lpstr>在Raspberry Pi下编译并运行</vt:lpstr>
      <vt:lpstr>在Raspberry Pi下编译并运行</vt:lpstr>
      <vt:lpstr>在Raspberry Pi下编译并运行</vt:lpstr>
      <vt:lpstr>在Raspberry Pi下编译并运行</vt:lpstr>
      <vt:lpstr>可能的改进之处</vt:lpstr>
      <vt:lpstr>结束</vt:lpstr>
      <vt:lpstr>谢谢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面向对象程序设计大作业设计  ——多功能词典WDict</dc:title>
  <dc:creator>twd2</dc:creator>
  <cp:lastModifiedBy>twd2</cp:lastModifiedBy>
  <cp:revision>179</cp:revision>
  <cp:lastPrinted>2016-05-24T04:04:23Z</cp:lastPrinted>
  <dcterms:created xsi:type="dcterms:W3CDTF">2016-05-23T14:23:14Z</dcterms:created>
  <dcterms:modified xsi:type="dcterms:W3CDTF">2016-05-24T04:04:54Z</dcterms:modified>
</cp:coreProperties>
</file>